
<file path=[Content_Types].xml><?xml version="1.0" encoding="utf-8"?>
<Types xmlns="http://schemas.openxmlformats.org/package/2006/content-types">
  <Default Extension="jpeg" ContentType="image/jpe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7" r:id="rId3"/>
    <p:sldId id="258" r:id="rId4"/>
    <p:sldId id="260" r:id="rId5"/>
    <p:sldId id="263" r:id="rId6"/>
    <p:sldId id="264" r:id="rId7"/>
    <p:sldId id="265" r:id="rId8"/>
    <p:sldId id="266" r:id="rId9"/>
    <p:sldId id="267" r:id="rId10"/>
    <p:sldId id="268" r:id="rId11"/>
    <p:sldId id="269" r:id="rId12"/>
    <p:sldId id="270" r:id="rId13"/>
    <p:sldId id="271" r:id="rId14"/>
    <p:sldId id="272" r:id="rId15"/>
    <p:sldId id="273" r:id="rId16"/>
    <p:sldId id="274" r:id="rId17"/>
    <p:sldId id="276" r:id="rId18"/>
    <p:sldId id="277" r:id="rId19"/>
    <p:sldId id="278" r:id="rId20"/>
    <p:sldId id="279" r:id="rId21"/>
    <p:sldId id="280"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61" autoAdjust="0"/>
    <p:restoredTop sz="94660"/>
  </p:normalViewPr>
  <p:slideViewPr>
    <p:cSldViewPr snapToGrid="0">
      <p:cViewPr varScale="1">
        <p:scale>
          <a:sx n="162" d="100"/>
          <a:sy n="162" d="100"/>
        </p:scale>
        <p:origin x="264" y="14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0C95D80-2BEF-4361-9F39-D92AFD48CA09}" type="datetimeFigureOut">
              <a:rPr lang="en-GB" smtClean="0"/>
              <a:t>06/12/2019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6E8FF2-42F7-42AA-8180-E6835631E28C}" type="slidenum">
              <a:rPr lang="en-GB" smtClean="0"/>
              <a:t>‹#›</a:t>
            </a:fld>
            <a:endParaRPr lang="en-GB"/>
          </a:p>
        </p:txBody>
      </p:sp>
    </p:spTree>
    <p:extLst>
      <p:ext uri="{BB962C8B-B14F-4D97-AF65-F5344CB8AC3E}">
        <p14:creationId xmlns:p14="http://schemas.microsoft.com/office/powerpoint/2010/main" val="40672262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0C95D80-2BEF-4361-9F39-D92AFD48CA09}" type="datetimeFigureOut">
              <a:rPr lang="en-GB" smtClean="0"/>
              <a:t>06/12/2019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6E8FF2-42F7-42AA-8180-E6835631E28C}" type="slidenum">
              <a:rPr lang="en-GB" smtClean="0"/>
              <a:t>‹#›</a:t>
            </a:fld>
            <a:endParaRPr lang="en-GB"/>
          </a:p>
        </p:txBody>
      </p:sp>
    </p:spTree>
    <p:extLst>
      <p:ext uri="{BB962C8B-B14F-4D97-AF65-F5344CB8AC3E}">
        <p14:creationId xmlns:p14="http://schemas.microsoft.com/office/powerpoint/2010/main" val="24881165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0C95D80-2BEF-4361-9F39-D92AFD48CA09}" type="datetimeFigureOut">
              <a:rPr lang="en-GB" smtClean="0"/>
              <a:t>06/12/2019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6E8FF2-42F7-42AA-8180-E6835631E28C}" type="slidenum">
              <a:rPr lang="en-GB" smtClean="0"/>
              <a:t>‹#›</a:t>
            </a:fld>
            <a:endParaRPr lang="en-GB"/>
          </a:p>
        </p:txBody>
      </p:sp>
    </p:spTree>
    <p:extLst>
      <p:ext uri="{BB962C8B-B14F-4D97-AF65-F5344CB8AC3E}">
        <p14:creationId xmlns:p14="http://schemas.microsoft.com/office/powerpoint/2010/main" val="2860985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0C95D80-2BEF-4361-9F39-D92AFD48CA09}" type="datetimeFigureOut">
              <a:rPr lang="en-GB" smtClean="0"/>
              <a:t>06/12/2019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46E8FF2-42F7-42AA-8180-E6835631E28C}" type="slidenum">
              <a:rPr lang="en-GB" smtClean="0"/>
              <a:t>‹#›</a:t>
            </a:fld>
            <a:endParaRPr lang="en-GB"/>
          </a:p>
        </p:txBody>
      </p:sp>
    </p:spTree>
    <p:extLst>
      <p:ext uri="{BB962C8B-B14F-4D97-AF65-F5344CB8AC3E}">
        <p14:creationId xmlns:p14="http://schemas.microsoft.com/office/powerpoint/2010/main" val="9157285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0C95D80-2BEF-4361-9F39-D92AFD48CA09}" type="datetimeFigureOut">
              <a:rPr lang="en-GB" smtClean="0"/>
              <a:t>06/12/2019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46E8FF2-42F7-42AA-8180-E6835631E28C}" type="slidenum">
              <a:rPr lang="en-GB" smtClean="0"/>
              <a:t>‹#›</a:t>
            </a:fld>
            <a:endParaRPr lang="en-GB"/>
          </a:p>
        </p:txBody>
      </p:sp>
    </p:spTree>
    <p:extLst>
      <p:ext uri="{BB962C8B-B14F-4D97-AF65-F5344CB8AC3E}">
        <p14:creationId xmlns:p14="http://schemas.microsoft.com/office/powerpoint/2010/main" val="29402361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0C95D80-2BEF-4361-9F39-D92AFD48CA09}" type="datetimeFigureOut">
              <a:rPr lang="en-GB" smtClean="0"/>
              <a:t>06/12/2019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46E8FF2-42F7-42AA-8180-E6835631E28C}" type="slidenum">
              <a:rPr lang="en-GB" smtClean="0"/>
              <a:t>‹#›</a:t>
            </a:fld>
            <a:endParaRPr lang="en-GB"/>
          </a:p>
        </p:txBody>
      </p:sp>
    </p:spTree>
    <p:extLst>
      <p:ext uri="{BB962C8B-B14F-4D97-AF65-F5344CB8AC3E}">
        <p14:creationId xmlns:p14="http://schemas.microsoft.com/office/powerpoint/2010/main" val="4822103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0C95D80-2BEF-4361-9F39-D92AFD48CA09}" type="datetimeFigureOut">
              <a:rPr lang="en-GB" smtClean="0"/>
              <a:t>06/12/2019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46E8FF2-42F7-42AA-8180-E6835631E28C}" type="slidenum">
              <a:rPr lang="en-GB" smtClean="0"/>
              <a:t>‹#›</a:t>
            </a:fld>
            <a:endParaRPr lang="en-GB"/>
          </a:p>
        </p:txBody>
      </p:sp>
    </p:spTree>
    <p:extLst>
      <p:ext uri="{BB962C8B-B14F-4D97-AF65-F5344CB8AC3E}">
        <p14:creationId xmlns:p14="http://schemas.microsoft.com/office/powerpoint/2010/main" val="28896854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0C95D80-2BEF-4361-9F39-D92AFD48CA09}" type="datetimeFigureOut">
              <a:rPr lang="en-GB" smtClean="0"/>
              <a:t>06/12/2019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46E8FF2-42F7-42AA-8180-E6835631E28C}" type="slidenum">
              <a:rPr lang="en-GB" smtClean="0"/>
              <a:t>‹#›</a:t>
            </a:fld>
            <a:endParaRPr lang="en-GB"/>
          </a:p>
        </p:txBody>
      </p:sp>
    </p:spTree>
    <p:extLst>
      <p:ext uri="{BB962C8B-B14F-4D97-AF65-F5344CB8AC3E}">
        <p14:creationId xmlns:p14="http://schemas.microsoft.com/office/powerpoint/2010/main" val="11027283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30C95D80-2BEF-4361-9F39-D92AFD48CA09}" type="datetimeFigureOut">
              <a:rPr lang="en-GB" smtClean="0"/>
              <a:t>06/12/2019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46E8FF2-42F7-42AA-8180-E6835631E28C}" type="slidenum">
              <a:rPr lang="en-GB" smtClean="0"/>
              <a:t>‹#›</a:t>
            </a:fld>
            <a:endParaRPr lang="en-GB"/>
          </a:p>
        </p:txBody>
      </p:sp>
    </p:spTree>
    <p:extLst>
      <p:ext uri="{BB962C8B-B14F-4D97-AF65-F5344CB8AC3E}">
        <p14:creationId xmlns:p14="http://schemas.microsoft.com/office/powerpoint/2010/main" val="38020427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0C95D80-2BEF-4361-9F39-D92AFD48CA09}" type="datetimeFigureOut">
              <a:rPr lang="en-GB" smtClean="0"/>
              <a:t>06/12/2019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6E8FF2-42F7-42AA-8180-E6835631E28C}" type="slidenum">
              <a:rPr lang="en-GB" smtClean="0"/>
              <a:t>‹#›</a:t>
            </a:fld>
            <a:endParaRPr lang="en-GB"/>
          </a:p>
        </p:txBody>
      </p:sp>
    </p:spTree>
    <p:extLst>
      <p:ext uri="{BB962C8B-B14F-4D97-AF65-F5344CB8AC3E}">
        <p14:creationId xmlns:p14="http://schemas.microsoft.com/office/powerpoint/2010/main" val="9625900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0C95D80-2BEF-4361-9F39-D92AFD48CA09}" type="datetimeFigureOut">
              <a:rPr lang="en-GB" smtClean="0"/>
              <a:t>06/12/2019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6E8FF2-42F7-42AA-8180-E6835631E28C}"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87457386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0C95D80-2BEF-4361-9F39-D92AFD48CA09}" type="datetimeFigureOut">
              <a:rPr lang="en-GB" smtClean="0"/>
              <a:t>06/12/2019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6E8FF2-42F7-42AA-8180-E6835631E28C}" type="slidenum">
              <a:rPr lang="en-GB" smtClean="0"/>
              <a:t>‹#›</a:t>
            </a:fld>
            <a:endParaRPr lang="en-GB"/>
          </a:p>
        </p:txBody>
      </p:sp>
    </p:spTree>
    <p:extLst>
      <p:ext uri="{BB962C8B-B14F-4D97-AF65-F5344CB8AC3E}">
        <p14:creationId xmlns:p14="http://schemas.microsoft.com/office/powerpoint/2010/main" val="73476344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0C95D80-2BEF-4361-9F39-D92AFD48CA09}" type="datetimeFigureOut">
              <a:rPr lang="en-GB" smtClean="0"/>
              <a:t>06/12/2019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6E8FF2-42F7-42AA-8180-E6835631E28C}"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86289275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0C95D80-2BEF-4361-9F39-D92AFD48CA09}" type="datetimeFigureOut">
              <a:rPr lang="en-GB" smtClean="0"/>
              <a:t>06/12/2019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6E8FF2-42F7-42AA-8180-E6835631E28C}" type="slidenum">
              <a:rPr lang="en-GB" smtClean="0"/>
              <a:t>‹#›</a:t>
            </a:fld>
            <a:endParaRPr lang="en-GB"/>
          </a:p>
        </p:txBody>
      </p:sp>
    </p:spTree>
    <p:extLst>
      <p:ext uri="{BB962C8B-B14F-4D97-AF65-F5344CB8AC3E}">
        <p14:creationId xmlns:p14="http://schemas.microsoft.com/office/powerpoint/2010/main" val="320665878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0C95D80-2BEF-4361-9F39-D92AFD48CA09}" type="datetimeFigureOut">
              <a:rPr lang="en-GB" smtClean="0"/>
              <a:t>06/12/2019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6E8FF2-42F7-42AA-8180-E6835631E28C}" type="slidenum">
              <a:rPr lang="en-GB" smtClean="0"/>
              <a:t>‹#›</a:t>
            </a:fld>
            <a:endParaRPr lang="en-GB"/>
          </a:p>
        </p:txBody>
      </p:sp>
    </p:spTree>
    <p:extLst>
      <p:ext uri="{BB962C8B-B14F-4D97-AF65-F5344CB8AC3E}">
        <p14:creationId xmlns:p14="http://schemas.microsoft.com/office/powerpoint/2010/main" val="248095055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0C95D80-2BEF-4361-9F39-D92AFD48CA09}" type="datetimeFigureOut">
              <a:rPr lang="en-GB" smtClean="0"/>
              <a:t>06/12/2019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6E8FF2-42F7-42AA-8180-E6835631E28C}" type="slidenum">
              <a:rPr lang="en-GB" smtClean="0"/>
              <a:t>‹#›</a:t>
            </a:fld>
            <a:endParaRPr lang="en-GB"/>
          </a:p>
        </p:txBody>
      </p:sp>
    </p:spTree>
    <p:extLst>
      <p:ext uri="{BB962C8B-B14F-4D97-AF65-F5344CB8AC3E}">
        <p14:creationId xmlns:p14="http://schemas.microsoft.com/office/powerpoint/2010/main" val="40308233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30C95D80-2BEF-4361-9F39-D92AFD48CA09}" type="datetimeFigureOut">
              <a:rPr lang="en-GB" smtClean="0"/>
              <a:t>06/12/2019</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F46E8FF2-42F7-42AA-8180-E6835631E28C}" type="slidenum">
              <a:rPr lang="en-GB" smtClean="0"/>
              <a:t>‹#›</a:t>
            </a:fld>
            <a:endParaRPr lang="en-GB"/>
          </a:p>
        </p:txBody>
      </p:sp>
    </p:spTree>
    <p:extLst>
      <p:ext uri="{BB962C8B-B14F-4D97-AF65-F5344CB8AC3E}">
        <p14:creationId xmlns:p14="http://schemas.microsoft.com/office/powerpoint/2010/main" val="2193801481"/>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697" r:id="rId13"/>
    <p:sldLayoutId id="2147483698" r:id="rId14"/>
    <p:sldLayoutId id="2147483699" r:id="rId15"/>
    <p:sldLayoutId id="2147483700"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tmp"/><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Year 4 Times Table Check</a:t>
            </a:r>
          </a:p>
        </p:txBody>
      </p:sp>
      <p:sp>
        <p:nvSpPr>
          <p:cNvPr id="3" name="Subtitle 2"/>
          <p:cNvSpPr>
            <a:spLocks noGrp="1"/>
          </p:cNvSpPr>
          <p:nvPr>
            <p:ph type="subTitle" idx="1"/>
          </p:nvPr>
        </p:nvSpPr>
        <p:spPr/>
        <p:txBody>
          <a:bodyPr/>
          <a:lstStyle/>
          <a:p>
            <a:r>
              <a:rPr lang="en-GB" dirty="0"/>
              <a:t>18 things to think about…</a:t>
            </a:r>
          </a:p>
        </p:txBody>
      </p:sp>
    </p:spTree>
    <p:extLst>
      <p:ext uri="{BB962C8B-B14F-4D97-AF65-F5344CB8AC3E}">
        <p14:creationId xmlns:p14="http://schemas.microsoft.com/office/powerpoint/2010/main" val="7741578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effectLst/>
              </a:rPr>
              <a:t>What Is The Purpose Of The Multiplication Tables Check?</a:t>
            </a:r>
            <a:endParaRPr lang="en-GB" dirty="0"/>
          </a:p>
        </p:txBody>
      </p:sp>
      <p:sp>
        <p:nvSpPr>
          <p:cNvPr id="3" name="Content Placeholder 2"/>
          <p:cNvSpPr>
            <a:spLocks noGrp="1"/>
          </p:cNvSpPr>
          <p:nvPr>
            <p:ph idx="1"/>
          </p:nvPr>
        </p:nvSpPr>
        <p:spPr/>
        <p:txBody>
          <a:bodyPr/>
          <a:lstStyle/>
          <a:p>
            <a:r>
              <a:rPr lang="en-GB" b="1" dirty="0">
                <a:effectLst/>
              </a:rPr>
              <a:t>Here’s what the framework tells us</a:t>
            </a:r>
            <a:r>
              <a:rPr lang="en-GB" dirty="0">
                <a:effectLst/>
              </a:rPr>
              <a:t>:</a:t>
            </a:r>
          </a:p>
          <a:p>
            <a:r>
              <a:rPr lang="en-GB" dirty="0">
                <a:effectLst/>
              </a:rPr>
              <a:t>The purpose of the MTC is to determine whether year 4 pupils can fluently recall their multiplication tables. Although the check will help schools to identify pupils who require additional support, it is not intended as a diagnostic tool.</a:t>
            </a:r>
          </a:p>
          <a:p>
            <a:endParaRPr lang="en-GB" dirty="0"/>
          </a:p>
        </p:txBody>
      </p:sp>
    </p:spTree>
    <p:extLst>
      <p:ext uri="{BB962C8B-B14F-4D97-AF65-F5344CB8AC3E}">
        <p14:creationId xmlns:p14="http://schemas.microsoft.com/office/powerpoint/2010/main" val="6075732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effectLst/>
              </a:rPr>
              <a:t>Who Will Take the Multiplication Tables Check?</a:t>
            </a:r>
            <a:endParaRPr lang="en-GB" dirty="0"/>
          </a:p>
        </p:txBody>
      </p:sp>
      <p:sp>
        <p:nvSpPr>
          <p:cNvPr id="3" name="Content Placeholder 2"/>
          <p:cNvSpPr>
            <a:spLocks noGrp="1"/>
          </p:cNvSpPr>
          <p:nvPr>
            <p:ph idx="1"/>
          </p:nvPr>
        </p:nvSpPr>
        <p:spPr/>
        <p:txBody>
          <a:bodyPr/>
          <a:lstStyle/>
          <a:p>
            <a:r>
              <a:rPr lang="en-GB" dirty="0"/>
              <a:t>Everyone in Year 4 will take the check. </a:t>
            </a:r>
          </a:p>
        </p:txBody>
      </p:sp>
    </p:spTree>
    <p:extLst>
      <p:ext uri="{BB962C8B-B14F-4D97-AF65-F5344CB8AC3E}">
        <p14:creationId xmlns:p14="http://schemas.microsoft.com/office/powerpoint/2010/main" val="213880514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97429" y="2438854"/>
            <a:ext cx="10515600" cy="1325563"/>
          </a:xfrm>
        </p:spPr>
        <p:txBody>
          <a:bodyPr/>
          <a:lstStyle/>
          <a:p>
            <a:pPr algn="ctr"/>
            <a:r>
              <a:rPr lang="en-GB" b="1" dirty="0"/>
              <a:t>Now, let’s look over 16 key facts about the Multiplication Tables Check</a:t>
            </a:r>
          </a:p>
        </p:txBody>
      </p:sp>
    </p:spTree>
    <p:extLst>
      <p:ext uri="{BB962C8B-B14F-4D97-AF65-F5344CB8AC3E}">
        <p14:creationId xmlns:p14="http://schemas.microsoft.com/office/powerpoint/2010/main" val="18314062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a:effectLst/>
              </a:rPr>
              <a:t>1: It Will Only Present Children With Multiplication Statements Not Division</a:t>
            </a:r>
            <a:endParaRPr lang="en-GB" dirty="0"/>
          </a:p>
        </p:txBody>
      </p:sp>
      <p:sp>
        <p:nvSpPr>
          <p:cNvPr id="3" name="Content Placeholder 2"/>
          <p:cNvSpPr>
            <a:spLocks noGrp="1"/>
          </p:cNvSpPr>
          <p:nvPr>
            <p:ph idx="1"/>
          </p:nvPr>
        </p:nvSpPr>
        <p:spPr/>
        <p:txBody>
          <a:bodyPr/>
          <a:lstStyle/>
          <a:p>
            <a:r>
              <a:rPr lang="en-GB" b="0" dirty="0">
                <a:effectLst/>
              </a:rPr>
              <a:t>It’s been confirmed that Year 4 children will only face multiplication statements in the check. This means that related division facts, whilst a key part of children’s mathematical learning, will not be tested as part of the check. </a:t>
            </a:r>
            <a:endParaRPr lang="en-GB" dirty="0"/>
          </a:p>
        </p:txBody>
      </p:sp>
    </p:spTree>
    <p:extLst>
      <p:ext uri="{BB962C8B-B14F-4D97-AF65-F5344CB8AC3E}">
        <p14:creationId xmlns:p14="http://schemas.microsoft.com/office/powerpoint/2010/main" val="38029434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2</a:t>
            </a:r>
            <a:r>
              <a:rPr lang="en-GB" b="1" dirty="0">
                <a:effectLst/>
              </a:rPr>
              <a:t>: The Times Tables Check Is Online And On-Screen</a:t>
            </a:r>
            <a:endParaRPr lang="en-GB" dirty="0"/>
          </a:p>
        </p:txBody>
      </p:sp>
      <p:sp>
        <p:nvSpPr>
          <p:cNvPr id="3" name="Content Placeholder 2"/>
          <p:cNvSpPr>
            <a:spLocks noGrp="1"/>
          </p:cNvSpPr>
          <p:nvPr>
            <p:ph idx="1"/>
          </p:nvPr>
        </p:nvSpPr>
        <p:spPr/>
        <p:txBody>
          <a:bodyPr/>
          <a:lstStyle/>
          <a:p>
            <a:r>
              <a:rPr lang="en-GB" b="0" dirty="0">
                <a:effectLst/>
              </a:rPr>
              <a:t>It’s been confirmed that test will be fully digital and take place on screen. </a:t>
            </a:r>
          </a:p>
          <a:p>
            <a:r>
              <a:rPr lang="en-GB" b="0" dirty="0">
                <a:effectLst/>
              </a:rPr>
              <a:t>It will be available to use on laptops, desktops and tablets. </a:t>
            </a:r>
            <a:endParaRPr lang="en-GB" dirty="0"/>
          </a:p>
        </p:txBody>
      </p:sp>
    </p:spTree>
    <p:extLst>
      <p:ext uri="{BB962C8B-B14F-4D97-AF65-F5344CB8AC3E}">
        <p14:creationId xmlns:p14="http://schemas.microsoft.com/office/powerpoint/2010/main" val="9105853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3</a:t>
            </a:r>
            <a:r>
              <a:rPr lang="en-GB" b="1" dirty="0">
                <a:effectLst/>
              </a:rPr>
              <a:t>: The Check Will Take Place In June Each Year</a:t>
            </a:r>
            <a:endParaRPr lang="en-GB" dirty="0"/>
          </a:p>
        </p:txBody>
      </p:sp>
      <p:sp>
        <p:nvSpPr>
          <p:cNvPr id="3" name="Content Placeholder 2"/>
          <p:cNvSpPr>
            <a:spLocks noGrp="1"/>
          </p:cNvSpPr>
          <p:nvPr>
            <p:ph idx="1"/>
          </p:nvPr>
        </p:nvSpPr>
        <p:spPr/>
        <p:txBody>
          <a:bodyPr/>
          <a:lstStyle/>
          <a:p>
            <a:r>
              <a:rPr lang="en-GB" b="0" dirty="0">
                <a:effectLst/>
              </a:rPr>
              <a:t>There will be 3-week window in June for the administration of the check. </a:t>
            </a:r>
          </a:p>
          <a:p>
            <a:endParaRPr lang="en-GB" dirty="0"/>
          </a:p>
          <a:p>
            <a:r>
              <a:rPr lang="en-GB" b="0" dirty="0">
                <a:effectLst/>
              </a:rPr>
              <a:t>There is no set test day, nor an expectation that all children will take the check at the same time.</a:t>
            </a:r>
            <a:endParaRPr lang="en-GB" dirty="0"/>
          </a:p>
        </p:txBody>
      </p:sp>
    </p:spTree>
    <p:extLst>
      <p:ext uri="{BB962C8B-B14F-4D97-AF65-F5344CB8AC3E}">
        <p14:creationId xmlns:p14="http://schemas.microsoft.com/office/powerpoint/2010/main" val="28246568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4</a:t>
            </a:r>
            <a:r>
              <a:rPr lang="en-GB" b="1" dirty="0">
                <a:effectLst/>
              </a:rPr>
              <a:t>: Children Can Practise Before Taking The Check</a:t>
            </a:r>
            <a:endParaRPr lang="en-GB" dirty="0"/>
          </a:p>
        </p:txBody>
      </p:sp>
      <p:sp>
        <p:nvSpPr>
          <p:cNvPr id="3" name="Content Placeholder 2"/>
          <p:cNvSpPr>
            <a:spLocks noGrp="1"/>
          </p:cNvSpPr>
          <p:nvPr>
            <p:ph idx="1"/>
          </p:nvPr>
        </p:nvSpPr>
        <p:spPr/>
        <p:txBody>
          <a:bodyPr/>
          <a:lstStyle/>
          <a:p>
            <a:r>
              <a:rPr lang="en-GB" b="0" dirty="0">
                <a:effectLst/>
              </a:rPr>
              <a:t>Before the test window opens each year, there will be the opportunity for children to access a practice area to become familiar with the style of the KS2 times tables test. </a:t>
            </a:r>
          </a:p>
          <a:p>
            <a:endParaRPr lang="en-GB" b="0" dirty="0">
              <a:effectLst/>
            </a:endParaRPr>
          </a:p>
          <a:p>
            <a:r>
              <a:rPr lang="en-GB" dirty="0"/>
              <a:t>We have begun using Times Tables </a:t>
            </a:r>
            <a:r>
              <a:rPr lang="en-GB" dirty="0" err="1"/>
              <a:t>Rockstars</a:t>
            </a:r>
            <a:r>
              <a:rPr lang="en-GB" dirty="0"/>
              <a:t> today!</a:t>
            </a:r>
          </a:p>
        </p:txBody>
      </p:sp>
    </p:spTree>
    <p:extLst>
      <p:ext uri="{BB962C8B-B14F-4D97-AF65-F5344CB8AC3E}">
        <p14:creationId xmlns:p14="http://schemas.microsoft.com/office/powerpoint/2010/main" val="36184706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5</a:t>
            </a:r>
            <a:r>
              <a:rPr lang="en-GB" b="1" dirty="0">
                <a:effectLst/>
              </a:rPr>
              <a:t>: It’ll Take Less Than 5 Minutes Per Pupil</a:t>
            </a:r>
            <a:endParaRPr lang="en-GB" dirty="0"/>
          </a:p>
        </p:txBody>
      </p:sp>
      <p:sp>
        <p:nvSpPr>
          <p:cNvPr id="3" name="Content Placeholder 2"/>
          <p:cNvSpPr>
            <a:spLocks noGrp="1"/>
          </p:cNvSpPr>
          <p:nvPr>
            <p:ph idx="1"/>
          </p:nvPr>
        </p:nvSpPr>
        <p:spPr/>
        <p:txBody>
          <a:bodyPr/>
          <a:lstStyle/>
          <a:p>
            <a:r>
              <a:rPr lang="en-GB" b="0" dirty="0">
                <a:effectLst/>
              </a:rPr>
              <a:t>Under standard administration (i.e. without any access arrangements) the multiplication check will take less than 5 minutes per pupil. </a:t>
            </a:r>
          </a:p>
          <a:p>
            <a:endParaRPr lang="en-GB" dirty="0"/>
          </a:p>
          <a:p>
            <a:r>
              <a:rPr lang="en-GB" b="0" dirty="0">
                <a:effectLst/>
              </a:rPr>
              <a:t>There is no requirement for all children in a class to take the check all at once. </a:t>
            </a:r>
            <a:endParaRPr lang="en-GB" dirty="0"/>
          </a:p>
        </p:txBody>
      </p:sp>
    </p:spTree>
    <p:extLst>
      <p:ext uri="{BB962C8B-B14F-4D97-AF65-F5344CB8AC3E}">
        <p14:creationId xmlns:p14="http://schemas.microsoft.com/office/powerpoint/2010/main" val="457024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6</a:t>
            </a:r>
            <a:r>
              <a:rPr lang="en-GB" b="1" dirty="0">
                <a:effectLst/>
              </a:rPr>
              <a:t>: Children Will Have 6 Seconds To Answer Each Question</a:t>
            </a:r>
            <a:endParaRPr lang="en-GB" dirty="0"/>
          </a:p>
        </p:txBody>
      </p:sp>
      <p:sp>
        <p:nvSpPr>
          <p:cNvPr id="3" name="Content Placeholder 2"/>
          <p:cNvSpPr>
            <a:spLocks noGrp="1"/>
          </p:cNvSpPr>
          <p:nvPr>
            <p:ph idx="1"/>
          </p:nvPr>
        </p:nvSpPr>
        <p:spPr/>
        <p:txBody>
          <a:bodyPr>
            <a:normAutofit fontScale="85000" lnSpcReduction="10000"/>
          </a:bodyPr>
          <a:lstStyle/>
          <a:p>
            <a:r>
              <a:rPr lang="en-GB" b="0" dirty="0">
                <a:effectLst/>
              </a:rPr>
              <a:t>Children will get 6 seconds </a:t>
            </a:r>
            <a:r>
              <a:rPr lang="en-GB" b="1" dirty="0">
                <a:effectLst/>
              </a:rPr>
              <a:t>from the time the question appears </a:t>
            </a:r>
            <a:r>
              <a:rPr lang="en-GB" b="0" dirty="0">
                <a:effectLst/>
              </a:rPr>
              <a:t>to input their answer. This means that children must be able to </a:t>
            </a:r>
            <a:r>
              <a:rPr lang="en-GB" b="1" dirty="0">
                <a:effectLst/>
              </a:rPr>
              <a:t>read</a:t>
            </a:r>
            <a:r>
              <a:rPr lang="en-GB" b="0" dirty="0">
                <a:effectLst/>
              </a:rPr>
              <a:t>, </a:t>
            </a:r>
            <a:r>
              <a:rPr lang="en-GB" b="1" dirty="0">
                <a:effectLst/>
              </a:rPr>
              <a:t>recall</a:t>
            </a:r>
            <a:r>
              <a:rPr lang="en-GB" b="0" dirty="0">
                <a:effectLst/>
              </a:rPr>
              <a:t> and </a:t>
            </a:r>
            <a:r>
              <a:rPr lang="en-GB" b="1" dirty="0">
                <a:effectLst/>
              </a:rPr>
              <a:t>enter</a:t>
            </a:r>
            <a:r>
              <a:rPr lang="en-GB" dirty="0">
                <a:effectLst/>
              </a:rPr>
              <a:t> </a:t>
            </a:r>
            <a:r>
              <a:rPr lang="en-GB" b="1" dirty="0">
                <a:effectLst/>
              </a:rPr>
              <a:t>their response</a:t>
            </a:r>
            <a:r>
              <a:rPr lang="en-GB" b="0" dirty="0">
                <a:effectLst/>
              </a:rPr>
              <a:t> within 6 seconds.</a:t>
            </a:r>
          </a:p>
          <a:p>
            <a:endParaRPr lang="en-GB" dirty="0"/>
          </a:p>
          <a:p>
            <a:r>
              <a:rPr lang="en-GB" b="0" dirty="0">
                <a:effectLst/>
              </a:rPr>
              <a:t>They will enter their answer using a keyboard or by pressing digits using a mouse or touchscreen on an on-screen number pad. </a:t>
            </a:r>
          </a:p>
          <a:p>
            <a:pPr marL="0" indent="0">
              <a:buNone/>
            </a:pPr>
            <a:endParaRPr lang="en-GB" dirty="0">
              <a:effectLst/>
            </a:endParaRPr>
          </a:p>
          <a:p>
            <a:r>
              <a:rPr lang="en-GB" b="0" dirty="0">
                <a:effectLst/>
              </a:rPr>
              <a:t>This means that it is vital that children are able to rapidly recall multiplication facts, and can do so ‘out of sequence’ (i.e. answer 6 x 7 without having to count in 6’s from 0). </a:t>
            </a:r>
          </a:p>
          <a:p>
            <a:endParaRPr lang="en-GB" dirty="0"/>
          </a:p>
          <a:p>
            <a:r>
              <a:rPr lang="en-GB" b="0" dirty="0">
                <a:effectLst/>
              </a:rPr>
              <a:t>Whilst it may be tempting to resort to ‘rote learning’ for the multiplication tables, it is important that this is avoided, as it leads to children simply being able to chant facts without any meaning, and reduces their ability to recall facts out of sequence.</a:t>
            </a:r>
            <a:endParaRPr lang="en-GB" dirty="0">
              <a:effectLst/>
            </a:endParaRPr>
          </a:p>
          <a:p>
            <a:endParaRPr lang="en-GB" dirty="0"/>
          </a:p>
        </p:txBody>
      </p:sp>
    </p:spTree>
    <p:extLst>
      <p:ext uri="{BB962C8B-B14F-4D97-AF65-F5344CB8AC3E}">
        <p14:creationId xmlns:p14="http://schemas.microsoft.com/office/powerpoint/2010/main" val="8061913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t>7</a:t>
            </a:r>
            <a:r>
              <a:rPr lang="en-GB" b="1" dirty="0">
                <a:effectLst/>
              </a:rPr>
              <a:t>: Whatever Is In The Answer Box At The End Of The 6 Seconds Will Be Counted As The Answer</a:t>
            </a:r>
            <a:endParaRPr lang="en-GB" dirty="0"/>
          </a:p>
        </p:txBody>
      </p:sp>
      <p:sp>
        <p:nvSpPr>
          <p:cNvPr id="3" name="Content Placeholder 2"/>
          <p:cNvSpPr>
            <a:spLocks noGrp="1"/>
          </p:cNvSpPr>
          <p:nvPr>
            <p:ph idx="1"/>
          </p:nvPr>
        </p:nvSpPr>
        <p:spPr/>
        <p:txBody>
          <a:bodyPr/>
          <a:lstStyle/>
          <a:p>
            <a:r>
              <a:rPr lang="en-GB" b="0" dirty="0">
                <a:effectLst/>
              </a:rPr>
              <a:t>This means that if a child is mid-way into entering a two digit answer (e.g. they only enter the 7 out of 72 when answering 8 x 9) they will be recorded as having answered 8 x 9 as 7.</a:t>
            </a:r>
            <a:endParaRPr lang="en-GB" dirty="0"/>
          </a:p>
        </p:txBody>
      </p:sp>
    </p:spTree>
    <p:extLst>
      <p:ext uri="{BB962C8B-B14F-4D97-AF65-F5344CB8AC3E}">
        <p14:creationId xmlns:p14="http://schemas.microsoft.com/office/powerpoint/2010/main" val="255215119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8</a:t>
            </a:r>
            <a:r>
              <a:rPr lang="en-GB" b="1" dirty="0">
                <a:effectLst/>
              </a:rPr>
              <a:t>: Children Will Face 25 Questions</a:t>
            </a:r>
            <a:endParaRPr lang="en-GB" dirty="0"/>
          </a:p>
        </p:txBody>
      </p:sp>
      <p:sp>
        <p:nvSpPr>
          <p:cNvPr id="3" name="Content Placeholder 2"/>
          <p:cNvSpPr>
            <a:spLocks noGrp="1"/>
          </p:cNvSpPr>
          <p:nvPr>
            <p:ph idx="1"/>
          </p:nvPr>
        </p:nvSpPr>
        <p:spPr/>
        <p:txBody>
          <a:bodyPr/>
          <a:lstStyle/>
          <a:p>
            <a:r>
              <a:rPr lang="en-GB" b="0" dirty="0">
                <a:effectLst/>
              </a:rPr>
              <a:t>Children will be presented with 25 questions. There will be a 3 second pause in-between each question, before the next question appears on screen. It is therefore important that children have been used to answering (at least) 25 questions in quick succession before they face the test.</a:t>
            </a:r>
            <a:endParaRPr lang="en-GB" dirty="0">
              <a:effectLst/>
            </a:endParaRPr>
          </a:p>
          <a:p>
            <a:r>
              <a:rPr lang="en-GB" b="0" dirty="0">
                <a:effectLst/>
              </a:rPr>
              <a:t>Each child will be randomly assigned a set of questions, which the STA refer to as a ‘form’. This is the spread of questions. </a:t>
            </a:r>
            <a:endParaRPr lang="en-GB" dirty="0">
              <a:effectLst/>
            </a:endParaRPr>
          </a:p>
          <a:p>
            <a:endParaRPr lang="en-GB" dirty="0"/>
          </a:p>
        </p:txBody>
      </p:sp>
    </p:spTree>
    <p:extLst>
      <p:ext uri="{BB962C8B-B14F-4D97-AF65-F5344CB8AC3E}">
        <p14:creationId xmlns:p14="http://schemas.microsoft.com/office/powerpoint/2010/main" val="375807015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t>9</a:t>
            </a:r>
            <a:r>
              <a:rPr lang="en-GB" b="1" dirty="0">
                <a:effectLst/>
              </a:rPr>
              <a:t>: There Will Not Be An Equal Spread Of Each Multiplication Table Within The Check</a:t>
            </a:r>
            <a:endParaRPr lang="en-GB" dirty="0"/>
          </a:p>
        </p:txBody>
      </p:sp>
      <p:sp>
        <p:nvSpPr>
          <p:cNvPr id="3" name="Content Placeholder 2"/>
          <p:cNvSpPr>
            <a:spLocks noGrp="1"/>
          </p:cNvSpPr>
          <p:nvPr>
            <p:ph idx="1"/>
          </p:nvPr>
        </p:nvSpPr>
        <p:spPr/>
        <p:txBody>
          <a:bodyPr/>
          <a:lstStyle/>
          <a:p>
            <a:r>
              <a:rPr lang="en-GB" b="0" dirty="0">
                <a:effectLst/>
              </a:rPr>
              <a:t>The check has been designed to focus on times tables that fit within the KS2 curriculum. </a:t>
            </a:r>
            <a:endParaRPr lang="en-GB" dirty="0">
              <a:effectLst/>
            </a:endParaRPr>
          </a:p>
          <a:p>
            <a:r>
              <a:rPr lang="en-GB" dirty="0">
                <a:effectLst/>
              </a:rPr>
              <a:t>The 6, 7, 8, 9 and 12 times tables are more likely to be asked than the 2, 3, 4, 5, 10 or 11 multiplication tables. The STA state that there is a focus on these as these are the ‘most difficult’ multiplication tables.</a:t>
            </a:r>
          </a:p>
          <a:p>
            <a:endParaRPr lang="en-GB" dirty="0"/>
          </a:p>
        </p:txBody>
      </p:sp>
      <p:pic>
        <p:nvPicPr>
          <p:cNvPr id="4" name="Picture 3"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22702" y="4114800"/>
            <a:ext cx="3016797" cy="2469964"/>
          </a:xfrm>
          <a:prstGeom prst="rect">
            <a:avLst/>
          </a:prstGeom>
        </p:spPr>
      </p:pic>
    </p:spTree>
    <p:extLst>
      <p:ext uri="{BB962C8B-B14F-4D97-AF65-F5344CB8AC3E}">
        <p14:creationId xmlns:p14="http://schemas.microsoft.com/office/powerpoint/2010/main" val="206480847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effectLst/>
              </a:rPr>
              <a:t>10: 6 x 3 Is ‘6, Three Times’</a:t>
            </a:r>
            <a:endParaRPr lang="en-GB" dirty="0"/>
          </a:p>
        </p:txBody>
      </p:sp>
      <p:sp>
        <p:nvSpPr>
          <p:cNvPr id="3" name="Content Placeholder 2"/>
          <p:cNvSpPr>
            <a:spLocks noGrp="1"/>
          </p:cNvSpPr>
          <p:nvPr>
            <p:ph idx="1"/>
          </p:nvPr>
        </p:nvSpPr>
        <p:spPr/>
        <p:txBody>
          <a:bodyPr/>
          <a:lstStyle/>
          <a:p>
            <a:r>
              <a:rPr lang="en-GB" b="0" dirty="0">
                <a:effectLst/>
              </a:rPr>
              <a:t>The STA state that they are classifying the multiplication tables by the first number in the question. For example, 8 x 3 would fall within the 8 times table.</a:t>
            </a:r>
            <a:endParaRPr lang="en-GB" dirty="0"/>
          </a:p>
        </p:txBody>
      </p:sp>
    </p:spTree>
    <p:extLst>
      <p:ext uri="{BB962C8B-B14F-4D97-AF65-F5344CB8AC3E}">
        <p14:creationId xmlns:p14="http://schemas.microsoft.com/office/powerpoint/2010/main" val="340474560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effectLst/>
              </a:rPr>
              <a:t>11: Remember, Commutativity Is Really Important</a:t>
            </a:r>
            <a:endParaRPr lang="en-GB" dirty="0"/>
          </a:p>
        </p:txBody>
      </p:sp>
      <p:sp>
        <p:nvSpPr>
          <p:cNvPr id="3" name="Content Placeholder 2"/>
          <p:cNvSpPr>
            <a:spLocks noGrp="1"/>
          </p:cNvSpPr>
          <p:nvPr>
            <p:ph idx="1"/>
          </p:nvPr>
        </p:nvSpPr>
        <p:spPr/>
        <p:txBody>
          <a:bodyPr/>
          <a:lstStyle/>
          <a:p>
            <a:r>
              <a:rPr lang="en-GB" b="0" dirty="0">
                <a:effectLst/>
              </a:rPr>
              <a:t>Of course, it is important that children understand the commutative property of multiplication, and that 8 x 3 (8, three times) is the same as 3 x 8 (3, eight times.)</a:t>
            </a:r>
            <a:endParaRPr lang="en-GB" dirty="0"/>
          </a:p>
        </p:txBody>
      </p:sp>
    </p:spTree>
    <p:extLst>
      <p:ext uri="{BB962C8B-B14F-4D97-AF65-F5344CB8AC3E}">
        <p14:creationId xmlns:p14="http://schemas.microsoft.com/office/powerpoint/2010/main" val="54813368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effectLst/>
              </a:rPr>
              <a:t>12: Eleven Facts Are More Likely To Appear Than Others</a:t>
            </a:r>
            <a:endParaRPr lang="en-GB" dirty="0"/>
          </a:p>
        </p:txBody>
      </p:sp>
      <p:sp>
        <p:nvSpPr>
          <p:cNvPr id="3" name="Content Placeholder 2"/>
          <p:cNvSpPr>
            <a:spLocks noGrp="1"/>
          </p:cNvSpPr>
          <p:nvPr>
            <p:ph idx="1"/>
          </p:nvPr>
        </p:nvSpPr>
        <p:spPr/>
        <p:txBody>
          <a:bodyPr/>
          <a:lstStyle/>
          <a:p>
            <a:r>
              <a:rPr lang="en-GB" b="0" dirty="0">
                <a:effectLst/>
              </a:rPr>
              <a:t>This means that the following 11 multiplication questions (</a:t>
            </a:r>
            <a:r>
              <a:rPr lang="en-GB" b="1" dirty="0">
                <a:effectLst/>
              </a:rPr>
              <a:t>and their commutative equivalents</a:t>
            </a:r>
            <a:r>
              <a:rPr lang="en-GB" b="0" dirty="0">
                <a:effectLst/>
              </a:rPr>
              <a:t>) are more likely to be asked: –</a:t>
            </a:r>
            <a:endParaRPr lang="en-GB" dirty="0">
              <a:effectLst/>
            </a:endParaRPr>
          </a:p>
          <a:p>
            <a:pPr marL="0" indent="0">
              <a:buNone/>
            </a:pPr>
            <a:r>
              <a:rPr lang="en-GB" dirty="0">
                <a:effectLst/>
              </a:rPr>
              <a:t>• 6 x 6, 6 x 7, 6 x 8, 6 x 9, 6 x 12</a:t>
            </a:r>
          </a:p>
          <a:p>
            <a:pPr marL="0" indent="0">
              <a:buNone/>
            </a:pPr>
            <a:r>
              <a:rPr lang="en-GB" b="0" dirty="0">
                <a:effectLst/>
              </a:rPr>
              <a:t>• 7 x 8, 7 x 9, 7 x 12</a:t>
            </a:r>
            <a:endParaRPr lang="en-GB" dirty="0">
              <a:effectLst/>
            </a:endParaRPr>
          </a:p>
          <a:p>
            <a:pPr marL="0" indent="0">
              <a:buNone/>
            </a:pPr>
            <a:r>
              <a:rPr lang="en-GB" b="0" dirty="0">
                <a:effectLst/>
              </a:rPr>
              <a:t>• 8 x 9, 8 x 12</a:t>
            </a:r>
            <a:endParaRPr lang="en-GB" dirty="0">
              <a:effectLst/>
            </a:endParaRPr>
          </a:p>
          <a:p>
            <a:pPr marL="0" indent="0">
              <a:buNone/>
            </a:pPr>
            <a:r>
              <a:rPr lang="en-GB" b="0" dirty="0">
                <a:effectLst/>
              </a:rPr>
              <a:t>• 12 x 12</a:t>
            </a:r>
            <a:endParaRPr lang="en-GB" dirty="0">
              <a:effectLst/>
            </a:endParaRPr>
          </a:p>
          <a:p>
            <a:endParaRPr lang="en-GB" dirty="0"/>
          </a:p>
        </p:txBody>
      </p:sp>
    </p:spTree>
    <p:extLst>
      <p:ext uri="{BB962C8B-B14F-4D97-AF65-F5344CB8AC3E}">
        <p14:creationId xmlns:p14="http://schemas.microsoft.com/office/powerpoint/2010/main" val="26386121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effectLst/>
              </a:rPr>
              <a:t>13: There Is No ‘Pass’ Rate Or Threshold</a:t>
            </a:r>
            <a:endParaRPr lang="en-GB" dirty="0"/>
          </a:p>
        </p:txBody>
      </p:sp>
      <p:sp>
        <p:nvSpPr>
          <p:cNvPr id="3" name="Content Placeholder 2"/>
          <p:cNvSpPr>
            <a:spLocks noGrp="1"/>
          </p:cNvSpPr>
          <p:nvPr>
            <p:ph idx="1"/>
          </p:nvPr>
        </p:nvSpPr>
        <p:spPr/>
        <p:txBody>
          <a:bodyPr/>
          <a:lstStyle/>
          <a:p>
            <a:r>
              <a:rPr lang="en-GB" b="0" dirty="0">
                <a:effectLst/>
              </a:rPr>
              <a:t>The guidance is clear that there is no expected pass rate or threshold. This means that, unlike the KS1 Phonics Screening check, children will not be expected to re-sit the check if they do not meet a set threshold in this KS2 Times Tables Test. </a:t>
            </a:r>
          </a:p>
          <a:p>
            <a:endParaRPr lang="en-GB" dirty="0"/>
          </a:p>
          <a:p>
            <a:endParaRPr lang="en-GB" dirty="0"/>
          </a:p>
          <a:p>
            <a:r>
              <a:rPr lang="en-GB" dirty="0"/>
              <a:t>BUT…</a:t>
            </a:r>
          </a:p>
        </p:txBody>
      </p:sp>
    </p:spTree>
    <p:extLst>
      <p:ext uri="{BB962C8B-B14F-4D97-AF65-F5344CB8AC3E}">
        <p14:creationId xmlns:p14="http://schemas.microsoft.com/office/powerpoint/2010/main" val="31400904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14</a:t>
            </a:r>
            <a:r>
              <a:rPr lang="en-GB" b="1" dirty="0">
                <a:effectLst/>
              </a:rPr>
              <a:t>: National And Local Authority Results Will Also Be Published</a:t>
            </a:r>
            <a:endParaRPr lang="en-GB" dirty="0"/>
          </a:p>
        </p:txBody>
      </p:sp>
      <p:sp>
        <p:nvSpPr>
          <p:cNvPr id="3" name="Content Placeholder 2"/>
          <p:cNvSpPr>
            <a:spLocks noGrp="1"/>
          </p:cNvSpPr>
          <p:nvPr>
            <p:ph idx="1"/>
          </p:nvPr>
        </p:nvSpPr>
        <p:spPr/>
        <p:txBody>
          <a:bodyPr/>
          <a:lstStyle/>
          <a:p>
            <a:r>
              <a:rPr lang="en-GB" b="0" dirty="0">
                <a:effectLst/>
              </a:rPr>
              <a:t>From 2020, the </a:t>
            </a:r>
            <a:r>
              <a:rPr lang="en-GB" b="0" dirty="0" err="1">
                <a:effectLst/>
              </a:rPr>
              <a:t>DfE</a:t>
            </a:r>
            <a:r>
              <a:rPr lang="en-GB" b="0" dirty="0">
                <a:effectLst/>
              </a:rPr>
              <a:t> will report on the performance of pupils in the check nationally and in each local authority. </a:t>
            </a:r>
          </a:p>
          <a:p>
            <a:endParaRPr lang="en-GB" dirty="0"/>
          </a:p>
          <a:p>
            <a:r>
              <a:rPr lang="en-GB" b="0" dirty="0">
                <a:effectLst/>
              </a:rPr>
              <a:t>There is no guidance at this point as to what form these reports will take, but we can infer from the test framework that is likely to include the percentage of children who achieve full marks. </a:t>
            </a:r>
            <a:endParaRPr lang="en-GB" dirty="0"/>
          </a:p>
        </p:txBody>
      </p:sp>
    </p:spTree>
    <p:extLst>
      <p:ext uri="{BB962C8B-B14F-4D97-AF65-F5344CB8AC3E}">
        <p14:creationId xmlns:p14="http://schemas.microsoft.com/office/powerpoint/2010/main" val="358345139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15</a:t>
            </a:r>
            <a:r>
              <a:rPr lang="en-GB" b="1" dirty="0">
                <a:effectLst/>
              </a:rPr>
              <a:t>: Results Will Not Be Published In Performance Tables</a:t>
            </a:r>
            <a:endParaRPr lang="en-GB" dirty="0"/>
          </a:p>
        </p:txBody>
      </p:sp>
      <p:sp>
        <p:nvSpPr>
          <p:cNvPr id="3" name="Content Placeholder 2"/>
          <p:cNvSpPr>
            <a:spLocks noGrp="1"/>
          </p:cNvSpPr>
          <p:nvPr>
            <p:ph idx="1"/>
          </p:nvPr>
        </p:nvSpPr>
        <p:spPr/>
        <p:txBody>
          <a:bodyPr/>
          <a:lstStyle/>
          <a:p>
            <a:r>
              <a:rPr lang="en-GB" b="0" dirty="0">
                <a:effectLst/>
              </a:rPr>
              <a:t>The document clarified that results of the check will not be published in the publicly accessible school performance tables. </a:t>
            </a:r>
          </a:p>
          <a:p>
            <a:endParaRPr lang="en-GB" dirty="0"/>
          </a:p>
          <a:p>
            <a:r>
              <a:rPr lang="en-GB" b="0" dirty="0">
                <a:effectLst/>
              </a:rPr>
              <a:t>We also know from previous information released about the test that there are no current plans to use the results from the multiplication check in judging if schools meet the ‘floor standard’. </a:t>
            </a:r>
          </a:p>
          <a:p>
            <a:endParaRPr lang="en-GB" dirty="0">
              <a:effectLst/>
            </a:endParaRPr>
          </a:p>
          <a:p>
            <a:r>
              <a:rPr lang="en-GB" b="0" dirty="0">
                <a:effectLst/>
              </a:rPr>
              <a:t>BUT…</a:t>
            </a:r>
            <a:endParaRPr lang="en-GB" dirty="0">
              <a:effectLst/>
            </a:endParaRPr>
          </a:p>
        </p:txBody>
      </p:sp>
    </p:spTree>
    <p:extLst>
      <p:ext uri="{BB962C8B-B14F-4D97-AF65-F5344CB8AC3E}">
        <p14:creationId xmlns:p14="http://schemas.microsoft.com/office/powerpoint/2010/main" val="357520549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16</a:t>
            </a:r>
            <a:r>
              <a:rPr lang="en-GB" b="1" dirty="0">
                <a:effectLst/>
              </a:rPr>
              <a:t>: Results Will Be Reported And Analysed- Including By Ofsted</a:t>
            </a:r>
            <a:endParaRPr lang="en-GB" dirty="0"/>
          </a:p>
        </p:txBody>
      </p:sp>
      <p:sp>
        <p:nvSpPr>
          <p:cNvPr id="3" name="Content Placeholder 2"/>
          <p:cNvSpPr>
            <a:spLocks noGrp="1"/>
          </p:cNvSpPr>
          <p:nvPr>
            <p:ph idx="1"/>
          </p:nvPr>
        </p:nvSpPr>
        <p:spPr/>
        <p:txBody>
          <a:bodyPr/>
          <a:lstStyle/>
          <a:p>
            <a:r>
              <a:rPr lang="en-GB" b="0" dirty="0">
                <a:effectLst/>
              </a:rPr>
              <a:t>From 2020, school and individual pupil-level reports will be made available to schools- in a similar way to the results from the KS1 Phonics Check are reported. </a:t>
            </a:r>
          </a:p>
          <a:p>
            <a:endParaRPr lang="en-GB" dirty="0"/>
          </a:p>
          <a:p>
            <a:r>
              <a:rPr lang="en-GB" b="0" dirty="0">
                <a:effectLst/>
              </a:rPr>
              <a:t>This will mean that schools can target support and intervention where needed.</a:t>
            </a:r>
            <a:endParaRPr lang="en-GB" dirty="0"/>
          </a:p>
        </p:txBody>
      </p:sp>
    </p:spTree>
    <p:extLst>
      <p:ext uri="{BB962C8B-B14F-4D97-AF65-F5344CB8AC3E}">
        <p14:creationId xmlns:p14="http://schemas.microsoft.com/office/powerpoint/2010/main" val="158567913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So there you have it…</a:t>
            </a:r>
          </a:p>
        </p:txBody>
      </p:sp>
      <p:sp>
        <p:nvSpPr>
          <p:cNvPr id="3" name="Content Placeholder 2"/>
          <p:cNvSpPr>
            <a:spLocks noGrp="1"/>
          </p:cNvSpPr>
          <p:nvPr>
            <p:ph idx="1"/>
          </p:nvPr>
        </p:nvSpPr>
        <p:spPr/>
        <p:txBody>
          <a:bodyPr/>
          <a:lstStyle/>
          <a:p>
            <a:pPr marL="0" indent="0">
              <a:buNone/>
            </a:pPr>
            <a:r>
              <a:rPr lang="en-GB" dirty="0"/>
              <a:t>Any questions?</a:t>
            </a:r>
          </a:p>
        </p:txBody>
      </p:sp>
    </p:spTree>
    <p:extLst>
      <p:ext uri="{BB962C8B-B14F-4D97-AF65-F5344CB8AC3E}">
        <p14:creationId xmlns:p14="http://schemas.microsoft.com/office/powerpoint/2010/main" val="2900550932"/>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40</TotalTime>
  <Words>1178</Words>
  <Application>Microsoft Office PowerPoint</Application>
  <PresentationFormat>Widescreen</PresentationFormat>
  <Paragraphs>72</Paragraphs>
  <Slides>21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21</vt:i4>
      </vt:variant>
    </vt:vector>
  </HeadingPairs>
  <TitlesOfParts>
    <vt:vector size="25" baseType="lpstr">
      <vt:lpstr>Arial</vt:lpstr>
      <vt:lpstr>Trebuchet MS</vt:lpstr>
      <vt:lpstr>Wingdings 3</vt:lpstr>
      <vt:lpstr>Facet</vt:lpstr>
      <vt:lpstr>Year 4 Times Table Check</vt:lpstr>
      <vt:lpstr>What Is The Purpose Of The Multiplication Tables Check?</vt:lpstr>
      <vt:lpstr>Who Will Take the Multiplication Tables Check?</vt:lpstr>
      <vt:lpstr>Now, let’s look over 16 key facts about the Multiplication Tables Check</vt:lpstr>
      <vt:lpstr>1: It Will Only Present Children With Multiplication Statements Not Division</vt:lpstr>
      <vt:lpstr>2: The Times Tables Check Is Online And On-Screen</vt:lpstr>
      <vt:lpstr>3: The Check Will Take Place In June Each Year</vt:lpstr>
      <vt:lpstr>4: Children Can Practise Before Taking The Check</vt:lpstr>
      <vt:lpstr>5: It’ll Take Less Than 5 Minutes Per Pupil</vt:lpstr>
      <vt:lpstr>6: Children Will Have 6 Seconds To Answer Each Question</vt:lpstr>
      <vt:lpstr>7: Whatever Is In The Answer Box At The End Of The 6 Seconds Will Be Counted As The Answer</vt:lpstr>
      <vt:lpstr>8: Children Will Face 25 Questions</vt:lpstr>
      <vt:lpstr>9: There Will Not Be An Equal Spread Of Each Multiplication Table Within The Check</vt:lpstr>
      <vt:lpstr>10: 6 x 3 Is ‘6, Three Times’</vt:lpstr>
      <vt:lpstr>11: Remember, Commutativity Is Really Important</vt:lpstr>
      <vt:lpstr>12: Eleven Facts Are More Likely To Appear Than Others</vt:lpstr>
      <vt:lpstr>13: There Is No ‘Pass’ Rate Or Threshold</vt:lpstr>
      <vt:lpstr>14: National And Local Authority Results Will Also Be Published</vt:lpstr>
      <vt:lpstr>15: Results Will Not Be Published In Performance Tables</vt:lpstr>
      <vt:lpstr>16: Results Will Be Reported And Analysed- Including By Ofsted</vt:lpstr>
      <vt:lpstr>So there you have it…</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4 Times Table Check</dc:title>
  <dc:creator>Michael Youdale</dc:creator>
  <cp:lastModifiedBy>Danielle Riley</cp:lastModifiedBy>
  <cp:revision>6</cp:revision>
  <dcterms:created xsi:type="dcterms:W3CDTF">2019-01-31T16:31:28Z</dcterms:created>
  <dcterms:modified xsi:type="dcterms:W3CDTF">2019-12-06T17:49:18Z</dcterms:modified>
</cp:coreProperties>
</file>